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8" r:id="rId3"/>
    <p:sldId id="258" r:id="rId4"/>
    <p:sldId id="259" r:id="rId5"/>
    <p:sldId id="261" r:id="rId6"/>
    <p:sldId id="267" r:id="rId7"/>
    <p:sldId id="271" r:id="rId8"/>
    <p:sldId id="274" r:id="rId9"/>
    <p:sldId id="275" r:id="rId10"/>
    <p:sldId id="272" r:id="rId11"/>
    <p:sldId id="273"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8"/>
    <p:restoredTop sz="94662"/>
  </p:normalViewPr>
  <p:slideViewPr>
    <p:cSldViewPr snapToGrid="0" snapToObjects="1">
      <p:cViewPr varScale="1">
        <p:scale>
          <a:sx n="109" d="100"/>
          <a:sy n="109" d="100"/>
        </p:scale>
        <p:origin x="6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DFAF8-0AB2-9F46-BABB-CC631AFABDAB}" type="datetimeFigureOut">
              <a:rPr lang="en-US" smtClean="0"/>
              <a:t>7/13/20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875EC-9172-C940-B330-6076E35359D6}" type="slidenum">
              <a:rPr lang="en-US" smtClean="0"/>
              <a:t>‹#›</a:t>
            </a:fld>
            <a:endParaRPr lang="en-US"/>
          </a:p>
        </p:txBody>
      </p:sp>
    </p:spTree>
    <p:extLst>
      <p:ext uri="{BB962C8B-B14F-4D97-AF65-F5344CB8AC3E}">
        <p14:creationId xmlns:p14="http://schemas.microsoft.com/office/powerpoint/2010/main" val="154997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4</a:t>
            </a:fld>
            <a:endParaRPr lang="en-US"/>
          </a:p>
        </p:txBody>
      </p:sp>
    </p:spTree>
    <p:extLst>
      <p:ext uri="{BB962C8B-B14F-4D97-AF65-F5344CB8AC3E}">
        <p14:creationId xmlns:p14="http://schemas.microsoft.com/office/powerpoint/2010/main" val="120612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5</a:t>
            </a:fld>
            <a:endParaRPr lang="en-US"/>
          </a:p>
        </p:txBody>
      </p:sp>
    </p:spTree>
    <p:extLst>
      <p:ext uri="{BB962C8B-B14F-4D97-AF65-F5344CB8AC3E}">
        <p14:creationId xmlns:p14="http://schemas.microsoft.com/office/powerpoint/2010/main" val="121195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6</a:t>
            </a:fld>
            <a:endParaRPr lang="en-US"/>
          </a:p>
        </p:txBody>
      </p:sp>
    </p:spTree>
    <p:extLst>
      <p:ext uri="{BB962C8B-B14F-4D97-AF65-F5344CB8AC3E}">
        <p14:creationId xmlns:p14="http://schemas.microsoft.com/office/powerpoint/2010/main" val="411664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7</a:t>
            </a:fld>
            <a:endParaRPr lang="en-US"/>
          </a:p>
        </p:txBody>
      </p:sp>
    </p:spTree>
    <p:extLst>
      <p:ext uri="{BB962C8B-B14F-4D97-AF65-F5344CB8AC3E}">
        <p14:creationId xmlns:p14="http://schemas.microsoft.com/office/powerpoint/2010/main" val="214322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10</a:t>
            </a:fld>
            <a:endParaRPr lang="en-US"/>
          </a:p>
        </p:txBody>
      </p:sp>
    </p:spTree>
    <p:extLst>
      <p:ext uri="{BB962C8B-B14F-4D97-AF65-F5344CB8AC3E}">
        <p14:creationId xmlns:p14="http://schemas.microsoft.com/office/powerpoint/2010/main" val="385760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F6C2FE-7777-CE4F-A82D-312DC59AC82F}" type="slidenum">
              <a:rPr lang="en-US" smtClean="0"/>
              <a:t>11</a:t>
            </a:fld>
            <a:endParaRPr lang="en-US"/>
          </a:p>
        </p:txBody>
      </p:sp>
    </p:spTree>
    <p:extLst>
      <p:ext uri="{BB962C8B-B14F-4D97-AF65-F5344CB8AC3E}">
        <p14:creationId xmlns:p14="http://schemas.microsoft.com/office/powerpoint/2010/main" val="301312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7/13/20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7/13/20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7/13/20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7/13/20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7/13/20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7/13/20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1969682" y="3521561"/>
            <a:ext cx="6783614" cy="1410643"/>
          </a:xfrm>
          <a:prstGeom prst="rect">
            <a:avLst/>
          </a:prstGeom>
          <a:noFill/>
        </p:spPr>
        <p:txBody>
          <a:bodyPr wrap="square" rtlCol="0">
            <a:spAutoFit/>
          </a:bodyPr>
          <a:lstStyle/>
          <a:p>
            <a:pPr>
              <a:lnSpc>
                <a:spcPts val="4980"/>
              </a:lnSpc>
            </a:pPr>
            <a:r>
              <a:rPr lang="en-US" sz="4400" dirty="0">
                <a:latin typeface="Georgia"/>
                <a:cs typeface="Georgia"/>
              </a:rPr>
              <a:t>Data Informed Decisions</a:t>
            </a:r>
          </a:p>
          <a:p>
            <a:r>
              <a:rPr lang="en-US" sz="1600" dirty="0">
                <a:latin typeface="Arial"/>
                <a:cs typeface="Arial"/>
              </a:rPr>
              <a:t>Summer 2020 Workshop: </a:t>
            </a:r>
            <a:r>
              <a:rPr lang="en-US" sz="1600" dirty="0" err="1">
                <a:latin typeface="Arial"/>
                <a:cs typeface="Arial"/>
              </a:rPr>
              <a:t>Taskstream</a:t>
            </a:r>
            <a:r>
              <a:rPr lang="en-US" sz="1600" dirty="0">
                <a:latin typeface="Arial"/>
                <a:cs typeface="Arial"/>
              </a:rPr>
              <a:t> Series #8</a:t>
            </a:r>
          </a:p>
          <a:p>
            <a:r>
              <a:rPr lang="en-US" sz="1600" dirty="0">
                <a:latin typeface="Arial"/>
                <a:cs typeface="Arial"/>
              </a:rPr>
              <a:t>presented by: Mary Elizabeth Spence</a:t>
            </a:r>
            <a:endParaRPr lang="en-US" sz="1200" dirty="0">
              <a:latin typeface="Arial"/>
              <a:cs typeface="Arial"/>
            </a:endParaRPr>
          </a:p>
          <a:p>
            <a:r>
              <a:rPr lang="en-US" sz="1200" dirty="0">
                <a:latin typeface="Arial"/>
                <a:cs typeface="Arial"/>
              </a:rPr>
              <a:t>July 15, 2020</a:t>
            </a:r>
            <a:endParaRPr lang="en-US" sz="800" dirty="0">
              <a:latin typeface="Arial"/>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8062498" cy="923330"/>
          </a:xfrm>
          <a:prstGeom prst="rect">
            <a:avLst/>
          </a:prstGeom>
        </p:spPr>
        <p:txBody>
          <a:bodyPr wrap="none">
            <a:spAutoFit/>
          </a:bodyPr>
          <a:lstStyle/>
          <a:p>
            <a:pPr lvl="0"/>
            <a:r>
              <a:rPr lang="en-US" sz="3600" dirty="0">
                <a:solidFill>
                  <a:prstClr val="black"/>
                </a:solidFill>
                <a:latin typeface="Century Gothic"/>
                <a:cs typeface="Century Gothic"/>
              </a:rPr>
              <a:t>Assessment Findings Reporting Tips</a:t>
            </a:r>
          </a:p>
          <a:p>
            <a:pPr lvl="0"/>
            <a:r>
              <a:rPr lang="en-US" dirty="0">
                <a:solidFill>
                  <a:prstClr val="black"/>
                </a:solidFill>
                <a:latin typeface="Century Gothic"/>
                <a:cs typeface="Century Gothic"/>
              </a:rPr>
              <a:t>Data Reporting and presenting Substantiating Evidence</a:t>
            </a:r>
          </a:p>
        </p:txBody>
      </p:sp>
      <p:sp>
        <p:nvSpPr>
          <p:cNvPr id="4" name="TextBox 3"/>
          <p:cNvSpPr txBox="1"/>
          <p:nvPr/>
        </p:nvSpPr>
        <p:spPr>
          <a:xfrm>
            <a:off x="380199" y="1310523"/>
            <a:ext cx="8357889" cy="1292662"/>
          </a:xfrm>
          <a:prstGeom prst="rect">
            <a:avLst/>
          </a:prstGeom>
          <a:noFill/>
        </p:spPr>
        <p:txBody>
          <a:bodyPr wrap="square" rtlCol="0">
            <a:spAutoFit/>
          </a:bodyPr>
          <a:lstStyle/>
          <a:p>
            <a:r>
              <a:rPr lang="en-US" sz="1300" dirty="0"/>
              <a:t>-For best practice, summarize the data collected in a way that is clear and aligns directly to the measure and outcome it represents. Ideally the evidence that this summary is created from will be attached in detailed form from rubric rows, exam scores, survey results, etc.</a:t>
            </a:r>
          </a:p>
          <a:p>
            <a:endParaRPr lang="en-US" sz="1300" dirty="0"/>
          </a:p>
          <a:p>
            <a:r>
              <a:rPr lang="en-US" sz="1300" dirty="0"/>
              <a:t>-Please refer to the graphic below for “Exemplary” assessment findings reporting suggestions (For the Peer Review rubric in totality, please see attachment to this email.):</a:t>
            </a:r>
          </a:p>
        </p:txBody>
      </p:sp>
      <p:pic>
        <p:nvPicPr>
          <p:cNvPr id="2" name="Picture 1" descr="Screen Shot 2019-05-06 at 3.08.1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8733" y="2544702"/>
            <a:ext cx="2913442" cy="3426923"/>
          </a:xfrm>
          <a:prstGeom prst="rect">
            <a:avLst/>
          </a:prstGeom>
        </p:spPr>
      </p:pic>
    </p:spTree>
    <p:extLst>
      <p:ext uri="{BB962C8B-B14F-4D97-AF65-F5344CB8AC3E}">
        <p14:creationId xmlns:p14="http://schemas.microsoft.com/office/powerpoint/2010/main" val="19624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8062498" cy="923330"/>
          </a:xfrm>
          <a:prstGeom prst="rect">
            <a:avLst/>
          </a:prstGeom>
        </p:spPr>
        <p:txBody>
          <a:bodyPr wrap="none">
            <a:spAutoFit/>
          </a:bodyPr>
          <a:lstStyle/>
          <a:p>
            <a:pPr lvl="0"/>
            <a:r>
              <a:rPr lang="en-US" sz="3600" dirty="0">
                <a:solidFill>
                  <a:prstClr val="black"/>
                </a:solidFill>
                <a:latin typeface="Century Gothic"/>
                <a:cs typeface="Century Gothic"/>
              </a:rPr>
              <a:t>Assessment Findings Reporting Tips</a:t>
            </a:r>
          </a:p>
          <a:p>
            <a:pPr lvl="0"/>
            <a:r>
              <a:rPr lang="en-US" dirty="0">
                <a:solidFill>
                  <a:prstClr val="black"/>
                </a:solidFill>
                <a:latin typeface="Century Gothic"/>
                <a:cs typeface="Century Gothic"/>
              </a:rPr>
              <a:t>Analysis and Interpretation</a:t>
            </a:r>
          </a:p>
        </p:txBody>
      </p:sp>
      <p:sp>
        <p:nvSpPr>
          <p:cNvPr id="4" name="TextBox 3"/>
          <p:cNvSpPr txBox="1"/>
          <p:nvPr/>
        </p:nvSpPr>
        <p:spPr>
          <a:xfrm>
            <a:off x="380199" y="1310523"/>
            <a:ext cx="8357889" cy="1092607"/>
          </a:xfrm>
          <a:prstGeom prst="rect">
            <a:avLst/>
          </a:prstGeom>
          <a:noFill/>
        </p:spPr>
        <p:txBody>
          <a:bodyPr wrap="square" rtlCol="0">
            <a:spAutoFit/>
          </a:bodyPr>
          <a:lstStyle/>
          <a:p>
            <a:r>
              <a:rPr lang="en-US" sz="1300" dirty="0"/>
              <a:t>-Remember: in order to “connect the dots” between a “good” plan and data that supports that plan, a clearly defined Benchmark must be made in the plan and before it can be “met,” “not met” or exceeded in the summarized findings.</a:t>
            </a:r>
          </a:p>
          <a:p>
            <a:endParaRPr lang="en-US" sz="1300" dirty="0"/>
          </a:p>
          <a:p>
            <a:r>
              <a:rPr lang="en-US" sz="1300" dirty="0"/>
              <a:t>-Please refer to the graphic below for “Exemplary” assessment findings reporting suggestions (For the Peer Review rubric in totality, please see attachment to this email.):</a:t>
            </a:r>
          </a:p>
        </p:txBody>
      </p:sp>
      <p:pic>
        <p:nvPicPr>
          <p:cNvPr id="3" name="Picture 2" descr="Screen Shot 2019-05-06 at 3.46.2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5514" y="2836413"/>
            <a:ext cx="4473217" cy="1382318"/>
          </a:xfrm>
          <a:prstGeom prst="rect">
            <a:avLst/>
          </a:prstGeom>
        </p:spPr>
      </p:pic>
    </p:spTree>
    <p:extLst>
      <p:ext uri="{BB962C8B-B14F-4D97-AF65-F5344CB8AC3E}">
        <p14:creationId xmlns:p14="http://schemas.microsoft.com/office/powerpoint/2010/main" val="16435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3033203" cy="646331"/>
          </a:xfrm>
          <a:prstGeom prst="rect">
            <a:avLst/>
          </a:prstGeom>
        </p:spPr>
        <p:txBody>
          <a:bodyPr wrap="none">
            <a:spAutoFit/>
          </a:bodyPr>
          <a:lstStyle/>
          <a:p>
            <a:pPr lvl="0"/>
            <a:r>
              <a:rPr lang="en-US" sz="3600" dirty="0">
                <a:solidFill>
                  <a:prstClr val="black"/>
                </a:solidFill>
                <a:latin typeface="Georgia"/>
                <a:cs typeface="Arial"/>
              </a:rPr>
              <a:t>Session Q &amp; A</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F1B65C09-7306-794E-A3FF-BD090A2D7B3D}"/>
              </a:ext>
            </a:extLst>
          </p:cNvPr>
          <p:cNvPicPr>
            <a:picLocks noChangeAspect="1"/>
          </p:cNvPicPr>
          <p:nvPr/>
        </p:nvPicPr>
        <p:blipFill>
          <a:blip r:embed="rId6"/>
          <a:stretch>
            <a:fillRect/>
          </a:stretch>
        </p:blipFill>
        <p:spPr>
          <a:xfrm>
            <a:off x="2028634" y="944213"/>
            <a:ext cx="6720840" cy="4480560"/>
          </a:xfrm>
          <a:prstGeom prst="rect">
            <a:avLst/>
          </a:prstGeom>
        </p:spPr>
      </p:pic>
    </p:spTree>
    <p:extLst>
      <p:ext uri="{BB962C8B-B14F-4D97-AF65-F5344CB8AC3E}">
        <p14:creationId xmlns:p14="http://schemas.microsoft.com/office/powerpoint/2010/main" val="220673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3663182" cy="646331"/>
          </a:xfrm>
          <a:prstGeom prst="rect">
            <a:avLst/>
          </a:prstGeom>
        </p:spPr>
        <p:txBody>
          <a:bodyPr wrap="none">
            <a:spAutoFit/>
          </a:bodyPr>
          <a:lstStyle/>
          <a:p>
            <a:pPr lvl="0"/>
            <a:r>
              <a:rPr lang="en-US" sz="3600" dirty="0" err="1">
                <a:solidFill>
                  <a:prstClr val="black"/>
                </a:solidFill>
                <a:latin typeface="Georgia"/>
                <a:cs typeface="Arial"/>
              </a:rPr>
              <a:t>Taskstream</a:t>
            </a:r>
            <a:r>
              <a:rPr lang="en-US" sz="3600" dirty="0">
                <a:solidFill>
                  <a:prstClr val="black"/>
                </a:solidFill>
                <a:latin typeface="Georgia"/>
                <a:cs typeface="Arial"/>
              </a:rPr>
              <a:t> Help</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B0060D41-8D85-A544-BBBA-C40FD50E88A0}"/>
              </a:ext>
            </a:extLst>
          </p:cNvPr>
          <p:cNvPicPr>
            <a:picLocks noChangeAspect="1"/>
          </p:cNvPicPr>
          <p:nvPr/>
        </p:nvPicPr>
        <p:blipFill>
          <a:blip r:embed="rId6"/>
          <a:stretch>
            <a:fillRect/>
          </a:stretch>
        </p:blipFill>
        <p:spPr>
          <a:xfrm>
            <a:off x="2845333" y="1760041"/>
            <a:ext cx="4365098" cy="769691"/>
          </a:xfrm>
          <a:prstGeom prst="rect">
            <a:avLst/>
          </a:prstGeom>
        </p:spPr>
      </p:pic>
      <p:sp>
        <p:nvSpPr>
          <p:cNvPr id="7" name="TextBox 6">
            <a:extLst>
              <a:ext uri="{FF2B5EF4-FFF2-40B4-BE49-F238E27FC236}">
                <a16:creationId xmlns:a16="http://schemas.microsoft.com/office/drawing/2014/main" id="{527FF3B0-AAF4-CC4B-A67C-8611F2B3C426}"/>
              </a:ext>
            </a:extLst>
          </p:cNvPr>
          <p:cNvSpPr txBox="1"/>
          <p:nvPr/>
        </p:nvSpPr>
        <p:spPr>
          <a:xfrm>
            <a:off x="1969683" y="836711"/>
            <a:ext cx="6803928"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For “after hours” assistance, </a:t>
            </a:r>
            <a:r>
              <a:rPr lang="en-US" dirty="0" err="1"/>
              <a:t>Taskstream</a:t>
            </a:r>
            <a:r>
              <a:rPr lang="en-US" dirty="0"/>
              <a:t> has a number of great resources including contact by email and phone and a substantial set of guides. All can be accessed by clicking “? Help”:</a:t>
            </a:r>
          </a:p>
        </p:txBody>
      </p:sp>
      <p:pic>
        <p:nvPicPr>
          <p:cNvPr id="16" name="Picture 15">
            <a:extLst>
              <a:ext uri="{FF2B5EF4-FFF2-40B4-BE49-F238E27FC236}">
                <a16:creationId xmlns:a16="http://schemas.microsoft.com/office/drawing/2014/main" id="{846CD2FC-6CD8-3E4C-88DB-2ADF2F271938}"/>
              </a:ext>
            </a:extLst>
          </p:cNvPr>
          <p:cNvPicPr>
            <a:picLocks noChangeAspect="1"/>
          </p:cNvPicPr>
          <p:nvPr/>
        </p:nvPicPr>
        <p:blipFill>
          <a:blip r:embed="rId7"/>
          <a:stretch>
            <a:fillRect/>
          </a:stretch>
        </p:blipFill>
        <p:spPr>
          <a:xfrm>
            <a:off x="2267409" y="2575869"/>
            <a:ext cx="5520946" cy="4161944"/>
          </a:xfrm>
          <a:prstGeom prst="rect">
            <a:avLst/>
          </a:prstGeom>
        </p:spPr>
      </p:pic>
      <p:sp>
        <p:nvSpPr>
          <p:cNvPr id="17" name="Oval 16">
            <a:extLst>
              <a:ext uri="{FF2B5EF4-FFF2-40B4-BE49-F238E27FC236}">
                <a16:creationId xmlns:a16="http://schemas.microsoft.com/office/drawing/2014/main" id="{3E0FFA6B-4247-A443-9C1D-5C537DE82F77}"/>
              </a:ext>
            </a:extLst>
          </p:cNvPr>
          <p:cNvSpPr/>
          <p:nvPr/>
        </p:nvSpPr>
        <p:spPr>
          <a:xfrm>
            <a:off x="4109013" y="1760041"/>
            <a:ext cx="694481" cy="49702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8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0" name="TextBox 9"/>
          <p:cNvSpPr txBox="1"/>
          <p:nvPr/>
        </p:nvSpPr>
        <p:spPr>
          <a:xfrm>
            <a:off x="259745" y="989104"/>
            <a:ext cx="4705135"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Welcome and thank you for participating in our Summer Workshop Series!</a:t>
            </a: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You will be muted upon entry to the workshop, so please introduce yourself via the Chat feature by clicking “Chat.”</a:t>
            </a:r>
          </a:p>
        </p:txBody>
      </p:sp>
      <p:sp>
        <p:nvSpPr>
          <p:cNvPr id="11" name="Rectangle 10"/>
          <p:cNvSpPr/>
          <p:nvPr/>
        </p:nvSpPr>
        <p:spPr>
          <a:xfrm>
            <a:off x="259746" y="297882"/>
            <a:ext cx="4705134" cy="646331"/>
          </a:xfrm>
          <a:prstGeom prst="rect">
            <a:avLst/>
          </a:prstGeom>
        </p:spPr>
        <p:txBody>
          <a:bodyPr wrap="none">
            <a:spAutoFit/>
          </a:bodyPr>
          <a:lstStyle/>
          <a:p>
            <a:pPr lvl="0"/>
            <a:r>
              <a:rPr lang="en-US" sz="3600" dirty="0">
                <a:latin typeface="Georgia"/>
                <a:cs typeface="Georgia"/>
              </a:rPr>
              <a:t>Workshop Procedures</a:t>
            </a:r>
            <a:endParaRPr lang="en-US" dirty="0">
              <a:latin typeface="Arial"/>
              <a:cs typeface="Arial"/>
            </a:endParaRPr>
          </a:p>
        </p:txBody>
      </p:sp>
      <p:pic>
        <p:nvPicPr>
          <p:cNvPr id="2" name="Picture 1" descr="UnivLogo_Horiz_2C_Da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746" y="6112302"/>
            <a:ext cx="2329965" cy="625761"/>
          </a:xfrm>
          <a:prstGeom prst="rect">
            <a:avLst/>
          </a:prstGeom>
        </p:spPr>
      </p:pic>
      <p:pic>
        <p:nvPicPr>
          <p:cNvPr id="4" name="Picture 3">
            <a:extLst>
              <a:ext uri="{FF2B5EF4-FFF2-40B4-BE49-F238E27FC236}">
                <a16:creationId xmlns:a16="http://schemas.microsoft.com/office/drawing/2014/main" id="{9CB8F4E1-D15F-5540-8431-9FE490FD44CE}"/>
              </a:ext>
            </a:extLst>
          </p:cNvPr>
          <p:cNvPicPr>
            <a:picLocks noChangeAspect="1"/>
          </p:cNvPicPr>
          <p:nvPr/>
        </p:nvPicPr>
        <p:blipFill>
          <a:blip r:embed="rId6"/>
          <a:stretch>
            <a:fillRect/>
          </a:stretch>
        </p:blipFill>
        <p:spPr>
          <a:xfrm>
            <a:off x="678357" y="3357680"/>
            <a:ext cx="3614718" cy="839131"/>
          </a:xfrm>
          <a:prstGeom prst="rect">
            <a:avLst/>
          </a:prstGeom>
        </p:spPr>
      </p:pic>
      <p:sp>
        <p:nvSpPr>
          <p:cNvPr id="5" name="Oval 4">
            <a:extLst>
              <a:ext uri="{FF2B5EF4-FFF2-40B4-BE49-F238E27FC236}">
                <a16:creationId xmlns:a16="http://schemas.microsoft.com/office/drawing/2014/main" id="{19BB3A8B-E82B-6640-AF90-68DB4FAD96C2}"/>
              </a:ext>
            </a:extLst>
          </p:cNvPr>
          <p:cNvSpPr/>
          <p:nvPr/>
        </p:nvSpPr>
        <p:spPr>
          <a:xfrm>
            <a:off x="2356337" y="3163534"/>
            <a:ext cx="855786" cy="12326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6DA0EAA-CE7D-7644-8B46-4954591DDEAA}"/>
              </a:ext>
            </a:extLst>
          </p:cNvPr>
          <p:cNvSpPr txBox="1"/>
          <p:nvPr/>
        </p:nvSpPr>
        <p:spPr>
          <a:xfrm>
            <a:off x="259745" y="4465850"/>
            <a:ext cx="4705135"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window to the right will appear where you can add your introduction:</a:t>
            </a:r>
          </a:p>
        </p:txBody>
      </p:sp>
      <p:pic>
        <p:nvPicPr>
          <p:cNvPr id="8" name="Picture 7">
            <a:extLst>
              <a:ext uri="{FF2B5EF4-FFF2-40B4-BE49-F238E27FC236}">
                <a16:creationId xmlns:a16="http://schemas.microsoft.com/office/drawing/2014/main" id="{F2DDB934-FF64-EE4B-A619-6FEA8A54C44C}"/>
              </a:ext>
            </a:extLst>
          </p:cNvPr>
          <p:cNvPicPr>
            <a:picLocks noChangeAspect="1"/>
          </p:cNvPicPr>
          <p:nvPr/>
        </p:nvPicPr>
        <p:blipFill>
          <a:blip r:embed="rId7"/>
          <a:stretch>
            <a:fillRect/>
          </a:stretch>
        </p:blipFill>
        <p:spPr>
          <a:xfrm>
            <a:off x="6011497" y="638908"/>
            <a:ext cx="2527300" cy="443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FDAE8258-B7FF-A346-B174-70F76E2E6DF0}"/>
              </a:ext>
            </a:extLst>
          </p:cNvPr>
          <p:cNvCxnSpPr>
            <a:cxnSpLocks/>
          </p:cNvCxnSpPr>
          <p:nvPr/>
        </p:nvCxnSpPr>
        <p:spPr>
          <a:xfrm>
            <a:off x="4712678" y="4982310"/>
            <a:ext cx="115462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14F06AA2-5AFF-DB4C-9D64-6A23C8DEDF91}"/>
              </a:ext>
            </a:extLst>
          </p:cNvPr>
          <p:cNvSpPr txBox="1"/>
          <p:nvPr/>
        </p:nvSpPr>
        <p:spPr>
          <a:xfrm>
            <a:off x="259745" y="5173736"/>
            <a:ext cx="8478342"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have questions during the session, please add them to the Chat box and at the conclusion of our time we will include them in the Q and A.</a:t>
            </a:r>
          </a:p>
        </p:txBody>
      </p:sp>
    </p:spTree>
    <p:extLst>
      <p:ext uri="{BB962C8B-B14F-4D97-AF65-F5344CB8AC3E}">
        <p14:creationId xmlns:p14="http://schemas.microsoft.com/office/powerpoint/2010/main" val="421569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6" name="TextBox 15"/>
          <p:cNvSpPr txBox="1"/>
          <p:nvPr/>
        </p:nvSpPr>
        <p:spPr>
          <a:xfrm>
            <a:off x="1969682" y="990269"/>
            <a:ext cx="678361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Attendees will be able to:</a:t>
            </a:r>
            <a:endParaRPr lang="en-US" sz="2800" dirty="0"/>
          </a:p>
          <a:p>
            <a:pPr marL="285750" lvl="0" indent="-285750">
              <a:buFont typeface="Arial" panose="020B0604020202020204" pitchFamily="34" charset="0"/>
              <a:buChar char="•"/>
            </a:pPr>
            <a:r>
              <a:rPr lang="en-US" dirty="0"/>
              <a:t>How to report data accurately and clearly</a:t>
            </a:r>
            <a:endParaRPr lang="en-US" sz="2800" dirty="0"/>
          </a:p>
          <a:p>
            <a:pPr marL="742950" lvl="1" indent="-285750">
              <a:buFont typeface="Arial" panose="020B0604020202020204" pitchFamily="34" charset="0"/>
              <a:buChar char="•"/>
            </a:pPr>
            <a:r>
              <a:rPr lang="en-US" dirty="0"/>
              <a:t>Summary of Findings that includes frequency/demographic information of students (number of students, level, etc.), date/semester of measure, item/rubric analysis, etc.</a:t>
            </a:r>
            <a:endParaRPr lang="en-US" sz="2800" dirty="0"/>
          </a:p>
          <a:p>
            <a:pPr marL="742950" lvl="1" indent="-285750">
              <a:buFont typeface="Arial" panose="020B0604020202020204" pitchFamily="34" charset="0"/>
              <a:buChar char="•"/>
            </a:pPr>
            <a:r>
              <a:rPr lang="en-US" dirty="0"/>
              <a:t>Sampling Methodology if applicable</a:t>
            </a:r>
            <a:endParaRPr lang="en-US" sz="2800" dirty="0"/>
          </a:p>
          <a:p>
            <a:pPr marL="742950" lvl="1" indent="-285750">
              <a:buFont typeface="Arial" panose="020B0604020202020204" pitchFamily="34" charset="0"/>
              <a:buChar char="•"/>
            </a:pPr>
            <a:r>
              <a:rPr lang="en-US" dirty="0"/>
              <a:t>Include all raw substantiating evidence</a:t>
            </a:r>
            <a:endParaRPr lang="en-US" sz="2800" dirty="0"/>
          </a:p>
          <a:p>
            <a:pPr marL="285750" indent="-285750">
              <a:buFont typeface="Arial" panose="020B0604020202020204" pitchFamily="34" charset="0"/>
              <a:buChar char="•"/>
            </a:pPr>
            <a:r>
              <a:rPr lang="en-US" dirty="0"/>
              <a:t>Peer Review Assessment Findings Rubric</a:t>
            </a:r>
            <a:endParaRPr lang="en-US" sz="9600" dirty="0"/>
          </a:p>
        </p:txBody>
      </p:sp>
      <p:sp>
        <p:nvSpPr>
          <p:cNvPr id="2" name="Rectangle 1"/>
          <p:cNvSpPr/>
          <p:nvPr/>
        </p:nvSpPr>
        <p:spPr>
          <a:xfrm>
            <a:off x="1969682" y="297882"/>
            <a:ext cx="3948517" cy="646331"/>
          </a:xfrm>
          <a:prstGeom prst="rect">
            <a:avLst/>
          </a:prstGeom>
        </p:spPr>
        <p:txBody>
          <a:bodyPr wrap="none">
            <a:spAutoFit/>
          </a:bodyPr>
          <a:lstStyle/>
          <a:p>
            <a:pPr lvl="0"/>
            <a:r>
              <a:rPr lang="en-US" sz="3600" dirty="0">
                <a:solidFill>
                  <a:prstClr val="black"/>
                </a:solidFill>
                <a:latin typeface="Georgia"/>
                <a:cs typeface="Georgia"/>
              </a:rPr>
              <a:t>Workshop Agenda</a:t>
            </a:r>
            <a:endParaRPr lang="en-US" dirty="0">
              <a:solidFill>
                <a:prstClr val="black"/>
              </a:solidFill>
              <a:latin typeface="Arial"/>
              <a:cs typeface="Arial"/>
            </a:endParaRPr>
          </a:p>
        </p:txBody>
      </p:sp>
    </p:spTree>
    <p:extLst>
      <p:ext uri="{BB962C8B-B14F-4D97-AF65-F5344CB8AC3E}">
        <p14:creationId xmlns:p14="http://schemas.microsoft.com/office/powerpoint/2010/main" val="64771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1" name="Rectangle 10"/>
          <p:cNvSpPr/>
          <p:nvPr/>
        </p:nvSpPr>
        <p:spPr>
          <a:xfrm>
            <a:off x="259746" y="297882"/>
            <a:ext cx="7066486" cy="923330"/>
          </a:xfrm>
          <a:prstGeom prst="rect">
            <a:avLst/>
          </a:prstGeom>
        </p:spPr>
        <p:txBody>
          <a:bodyPr wrap="none">
            <a:spAutoFit/>
          </a:bodyPr>
          <a:lstStyle/>
          <a:p>
            <a:pPr lvl="0"/>
            <a:r>
              <a:rPr lang="en-US" sz="3600" dirty="0" err="1">
                <a:solidFill>
                  <a:prstClr val="black"/>
                </a:solidFill>
                <a:latin typeface="Georgia" panose="02040502050405020303" pitchFamily="18" charset="0"/>
                <a:cs typeface="Century Gothic"/>
              </a:rPr>
              <a:t>Taskstream</a:t>
            </a:r>
            <a:r>
              <a:rPr lang="en-US" sz="3600" dirty="0">
                <a:solidFill>
                  <a:prstClr val="black"/>
                </a:solidFill>
                <a:latin typeface="Georgia" panose="02040502050405020303" pitchFamily="18" charset="0"/>
                <a:cs typeface="Century Gothic"/>
              </a:rPr>
              <a:t> Welcome Screen</a:t>
            </a:r>
          </a:p>
          <a:p>
            <a:pPr marL="342900" lvl="0" indent="-342900">
              <a:buFont typeface="Arial"/>
              <a:buChar char="•"/>
            </a:pPr>
            <a:r>
              <a:rPr lang="en-US" dirty="0">
                <a:solidFill>
                  <a:prstClr val="black"/>
                </a:solidFill>
                <a:latin typeface="Calibri" panose="020F0502020204030204" pitchFamily="34" charset="0"/>
                <a:cs typeface="Calibri" panose="020F0502020204030204" pitchFamily="34" charset="0"/>
              </a:rPr>
              <a:t>This screen will show any Programs that you have access to view/edit.</a:t>
            </a:r>
          </a:p>
        </p:txBody>
      </p:sp>
      <p:pic>
        <p:nvPicPr>
          <p:cNvPr id="4" name="Picture 3">
            <a:extLst>
              <a:ext uri="{FF2B5EF4-FFF2-40B4-BE49-F238E27FC236}">
                <a16:creationId xmlns:a16="http://schemas.microsoft.com/office/drawing/2014/main" id="{B513A595-D839-AB48-93E5-98A62E8038E6}"/>
              </a:ext>
            </a:extLst>
          </p:cNvPr>
          <p:cNvPicPr>
            <a:picLocks noChangeAspect="1"/>
          </p:cNvPicPr>
          <p:nvPr/>
        </p:nvPicPr>
        <p:blipFill>
          <a:blip r:embed="rId7"/>
          <a:stretch>
            <a:fillRect/>
          </a:stretch>
        </p:blipFill>
        <p:spPr>
          <a:xfrm>
            <a:off x="224319" y="1164469"/>
            <a:ext cx="8549195" cy="4808922"/>
          </a:xfrm>
          <a:prstGeom prst="rect">
            <a:avLst/>
          </a:prstGeom>
        </p:spPr>
      </p:pic>
    </p:spTree>
    <p:extLst>
      <p:ext uri="{BB962C8B-B14F-4D97-AF65-F5344CB8AC3E}">
        <p14:creationId xmlns:p14="http://schemas.microsoft.com/office/powerpoint/2010/main" val="2264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1" name="Rectangle 10"/>
          <p:cNvSpPr/>
          <p:nvPr/>
        </p:nvSpPr>
        <p:spPr>
          <a:xfrm>
            <a:off x="259746" y="297882"/>
            <a:ext cx="6748001" cy="923330"/>
          </a:xfrm>
          <a:prstGeom prst="rect">
            <a:avLst/>
          </a:prstGeom>
        </p:spPr>
        <p:txBody>
          <a:bodyPr wrap="none">
            <a:spAutoFit/>
          </a:bodyPr>
          <a:lstStyle/>
          <a:p>
            <a:pPr lvl="0"/>
            <a:r>
              <a:rPr lang="en-US" sz="3600" dirty="0">
                <a:solidFill>
                  <a:prstClr val="black"/>
                </a:solidFill>
                <a:latin typeface="Georgia" panose="02040502050405020303" pitchFamily="18" charset="0"/>
                <a:cs typeface="Century Gothic"/>
              </a:rPr>
              <a:t>Workspace Landing Screen</a:t>
            </a:r>
          </a:p>
          <a:p>
            <a:pPr marL="342900" lvl="0" indent="-342900">
              <a:buFont typeface="Arial"/>
              <a:buChar char="•"/>
            </a:pPr>
            <a:r>
              <a:rPr lang="en-US" dirty="0">
                <a:solidFill>
                  <a:prstClr val="black"/>
                </a:solidFill>
                <a:latin typeface="Calibri" panose="020F0502020204030204" pitchFamily="34" charset="0"/>
                <a:cs typeface="Calibri" panose="020F0502020204030204" pitchFamily="34" charset="0"/>
              </a:rPr>
              <a:t>This is the initial screen you will see when you select a Workspace.</a:t>
            </a:r>
          </a:p>
        </p:txBody>
      </p:sp>
      <p:pic>
        <p:nvPicPr>
          <p:cNvPr id="4" name="Picture 3">
            <a:extLst>
              <a:ext uri="{FF2B5EF4-FFF2-40B4-BE49-F238E27FC236}">
                <a16:creationId xmlns:a16="http://schemas.microsoft.com/office/drawing/2014/main" id="{06279DBF-81D3-1D4F-A06D-2D811BC2CC1C}"/>
              </a:ext>
            </a:extLst>
          </p:cNvPr>
          <p:cNvPicPr>
            <a:picLocks noChangeAspect="1"/>
          </p:cNvPicPr>
          <p:nvPr/>
        </p:nvPicPr>
        <p:blipFill rotWithShape="1">
          <a:blip r:embed="rId7"/>
          <a:srcRect t="9890"/>
          <a:stretch/>
        </p:blipFill>
        <p:spPr>
          <a:xfrm>
            <a:off x="0" y="1268279"/>
            <a:ext cx="9144000" cy="4634767"/>
          </a:xfrm>
          <a:prstGeom prst="rect">
            <a:avLst/>
          </a:prstGeom>
        </p:spPr>
      </p:pic>
    </p:spTree>
    <p:extLst>
      <p:ext uri="{BB962C8B-B14F-4D97-AF65-F5344CB8AC3E}">
        <p14:creationId xmlns:p14="http://schemas.microsoft.com/office/powerpoint/2010/main" val="379487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Rectangle 13"/>
          <p:cNvSpPr/>
          <p:nvPr/>
        </p:nvSpPr>
        <p:spPr>
          <a:xfrm>
            <a:off x="259746" y="297882"/>
            <a:ext cx="4619849" cy="646331"/>
          </a:xfrm>
          <a:prstGeom prst="rect">
            <a:avLst/>
          </a:prstGeom>
        </p:spPr>
        <p:txBody>
          <a:bodyPr wrap="none">
            <a:spAutoFit/>
          </a:bodyPr>
          <a:lstStyle/>
          <a:p>
            <a:pPr lvl="0"/>
            <a:r>
              <a:rPr lang="en-US" sz="3600" dirty="0">
                <a:solidFill>
                  <a:prstClr val="black"/>
                </a:solidFill>
                <a:latin typeface="Century Gothic"/>
                <a:cs typeface="Century Gothic"/>
              </a:rPr>
              <a:t>Assessment Findings</a:t>
            </a:r>
            <a:endParaRPr lang="en-US" dirty="0">
              <a:solidFill>
                <a:prstClr val="black"/>
              </a:solidFill>
              <a:latin typeface="Century Gothic"/>
              <a:cs typeface="Century Gothic"/>
            </a:endParaRPr>
          </a:p>
        </p:txBody>
      </p:sp>
      <p:pic>
        <p:nvPicPr>
          <p:cNvPr id="4" name="Picture 3">
            <a:extLst>
              <a:ext uri="{FF2B5EF4-FFF2-40B4-BE49-F238E27FC236}">
                <a16:creationId xmlns:a16="http://schemas.microsoft.com/office/drawing/2014/main" id="{B146B2BD-C538-244F-82DF-CD07A9DD3B1A}"/>
              </a:ext>
            </a:extLst>
          </p:cNvPr>
          <p:cNvPicPr>
            <a:picLocks noChangeAspect="1"/>
          </p:cNvPicPr>
          <p:nvPr/>
        </p:nvPicPr>
        <p:blipFill>
          <a:blip r:embed="rId7"/>
          <a:stretch>
            <a:fillRect/>
          </a:stretch>
        </p:blipFill>
        <p:spPr>
          <a:xfrm>
            <a:off x="28517" y="897858"/>
            <a:ext cx="8940800" cy="5029200"/>
          </a:xfrm>
          <a:prstGeom prst="rect">
            <a:avLst/>
          </a:prstGeom>
        </p:spPr>
      </p:pic>
    </p:spTree>
    <p:extLst>
      <p:ext uri="{BB962C8B-B14F-4D97-AF65-F5344CB8AC3E}">
        <p14:creationId xmlns:p14="http://schemas.microsoft.com/office/powerpoint/2010/main" val="225054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2" name="Picture 1" descr="Findings Textboxes 201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310" y="1175706"/>
            <a:ext cx="8128000" cy="4572000"/>
          </a:xfrm>
          <a:prstGeom prst="rect">
            <a:avLst/>
          </a:prstGeom>
        </p:spPr>
      </p:pic>
      <p:sp>
        <p:nvSpPr>
          <p:cNvPr id="13" name="Rectangle 12"/>
          <p:cNvSpPr/>
          <p:nvPr/>
        </p:nvSpPr>
        <p:spPr>
          <a:xfrm>
            <a:off x="259746" y="297882"/>
            <a:ext cx="7366119" cy="923330"/>
          </a:xfrm>
          <a:prstGeom prst="rect">
            <a:avLst/>
          </a:prstGeom>
        </p:spPr>
        <p:txBody>
          <a:bodyPr wrap="none">
            <a:spAutoFit/>
          </a:bodyPr>
          <a:lstStyle/>
          <a:p>
            <a:pPr lvl="0"/>
            <a:r>
              <a:rPr lang="en-US" sz="3600" dirty="0">
                <a:solidFill>
                  <a:prstClr val="black"/>
                </a:solidFill>
                <a:latin typeface="Century Gothic"/>
                <a:cs typeface="Century Gothic"/>
              </a:rPr>
              <a:t>Assessment Findings</a:t>
            </a:r>
          </a:p>
          <a:p>
            <a:pPr marL="342900" lvl="0" indent="-342900">
              <a:buFont typeface="Arial"/>
              <a:buChar char="•"/>
            </a:pPr>
            <a:r>
              <a:rPr lang="en-US" dirty="0">
                <a:solidFill>
                  <a:prstClr val="black"/>
                </a:solidFill>
                <a:latin typeface="Century Gothic"/>
                <a:cs typeface="Century Gothic"/>
              </a:rPr>
              <a:t>After clicking “Add Findings,” the following screen will appear.</a:t>
            </a:r>
          </a:p>
        </p:txBody>
      </p:sp>
    </p:spTree>
    <p:extLst>
      <p:ext uri="{BB962C8B-B14F-4D97-AF65-F5344CB8AC3E}">
        <p14:creationId xmlns:p14="http://schemas.microsoft.com/office/powerpoint/2010/main" val="315257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6237605" cy="646331"/>
          </a:xfrm>
          <a:prstGeom prst="rect">
            <a:avLst/>
          </a:prstGeom>
        </p:spPr>
        <p:txBody>
          <a:bodyPr wrap="none">
            <a:spAutoFit/>
          </a:bodyPr>
          <a:lstStyle/>
          <a:p>
            <a:pPr lvl="0"/>
            <a:r>
              <a:rPr lang="en-US" sz="3600" dirty="0">
                <a:solidFill>
                  <a:prstClr val="black"/>
                </a:solidFill>
                <a:latin typeface="Georgia"/>
                <a:cs typeface="Georgia"/>
              </a:rPr>
              <a:t>Findings Reporting Examples</a:t>
            </a:r>
            <a:endParaRPr lang="en-US" dirty="0">
              <a:solidFill>
                <a:prstClr val="black"/>
              </a:solidFill>
              <a:latin typeface="Arial"/>
              <a:cs typeface="Arial"/>
            </a:endParaRPr>
          </a:p>
        </p:txBody>
      </p:sp>
      <p:pic>
        <p:nvPicPr>
          <p:cNvPr id="16" name="Picture 15">
            <a:extLst>
              <a:ext uri="{FF2B5EF4-FFF2-40B4-BE49-F238E27FC236}">
                <a16:creationId xmlns:a16="http://schemas.microsoft.com/office/drawing/2014/main" id="{38EECAF8-E295-FE42-9293-40D6F481DA6A}"/>
              </a:ext>
            </a:extLst>
          </p:cNvPr>
          <p:cNvPicPr>
            <a:picLocks noChangeAspect="1"/>
          </p:cNvPicPr>
          <p:nvPr/>
        </p:nvPicPr>
        <p:blipFill>
          <a:blip r:embed="rId6"/>
          <a:stretch>
            <a:fillRect/>
          </a:stretch>
        </p:blipFill>
        <p:spPr>
          <a:xfrm>
            <a:off x="1969682" y="944213"/>
            <a:ext cx="6971414" cy="3218766"/>
          </a:xfrm>
          <a:prstGeom prst="rect">
            <a:avLst/>
          </a:prstGeom>
        </p:spPr>
      </p:pic>
    </p:spTree>
    <p:extLst>
      <p:ext uri="{BB962C8B-B14F-4D97-AF65-F5344CB8AC3E}">
        <p14:creationId xmlns:p14="http://schemas.microsoft.com/office/powerpoint/2010/main" val="263299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Rectangle 1"/>
          <p:cNvSpPr/>
          <p:nvPr/>
        </p:nvSpPr>
        <p:spPr>
          <a:xfrm>
            <a:off x="1969682" y="297882"/>
            <a:ext cx="6237605" cy="646331"/>
          </a:xfrm>
          <a:prstGeom prst="rect">
            <a:avLst/>
          </a:prstGeom>
        </p:spPr>
        <p:txBody>
          <a:bodyPr wrap="none">
            <a:spAutoFit/>
          </a:bodyPr>
          <a:lstStyle/>
          <a:p>
            <a:pPr lvl="0"/>
            <a:r>
              <a:rPr lang="en-US" sz="3600" dirty="0">
                <a:solidFill>
                  <a:prstClr val="black"/>
                </a:solidFill>
                <a:latin typeface="Georgia"/>
                <a:cs typeface="Georgia"/>
              </a:rPr>
              <a:t>Findings Reporting Examples</a:t>
            </a:r>
            <a:endParaRPr lang="en-US" dirty="0">
              <a:solidFill>
                <a:prstClr val="black"/>
              </a:solidFill>
              <a:latin typeface="Arial"/>
              <a:cs typeface="Arial"/>
            </a:endParaRPr>
          </a:p>
        </p:txBody>
      </p:sp>
      <p:pic>
        <p:nvPicPr>
          <p:cNvPr id="5" name="Picture 4">
            <a:extLst>
              <a:ext uri="{FF2B5EF4-FFF2-40B4-BE49-F238E27FC236}">
                <a16:creationId xmlns:a16="http://schemas.microsoft.com/office/drawing/2014/main" id="{2CAD4B12-1F47-1841-B9E7-AE1CD6AF568F}"/>
              </a:ext>
            </a:extLst>
          </p:cNvPr>
          <p:cNvPicPr>
            <a:picLocks noChangeAspect="1"/>
          </p:cNvPicPr>
          <p:nvPr/>
        </p:nvPicPr>
        <p:blipFill>
          <a:blip r:embed="rId6"/>
          <a:stretch>
            <a:fillRect/>
          </a:stretch>
        </p:blipFill>
        <p:spPr>
          <a:xfrm>
            <a:off x="1955763" y="944213"/>
            <a:ext cx="6967728" cy="4796060"/>
          </a:xfrm>
          <a:prstGeom prst="rect">
            <a:avLst/>
          </a:prstGeom>
        </p:spPr>
      </p:pic>
    </p:spTree>
    <p:extLst>
      <p:ext uri="{BB962C8B-B14F-4D97-AF65-F5344CB8AC3E}">
        <p14:creationId xmlns:p14="http://schemas.microsoft.com/office/powerpoint/2010/main" val="1891778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547</Words>
  <Application>Microsoft Macintosh PowerPoint</Application>
  <PresentationFormat>On-screen Show (4:3)</PresentationFormat>
  <Paragraphs>84</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Microsoft Office User</cp:lastModifiedBy>
  <cp:revision>45</cp:revision>
  <cp:lastPrinted>2013-08-23T22:03:43Z</cp:lastPrinted>
  <dcterms:created xsi:type="dcterms:W3CDTF">2013-08-23T15:55:02Z</dcterms:created>
  <dcterms:modified xsi:type="dcterms:W3CDTF">2020-07-13T20:09:54Z</dcterms:modified>
</cp:coreProperties>
</file>